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 autoAdjust="0"/>
    <p:restoredTop sz="88027" autoAdjust="0"/>
  </p:normalViewPr>
  <p:slideViewPr>
    <p:cSldViewPr snapToGrid="0">
      <p:cViewPr varScale="1">
        <p:scale>
          <a:sx n="112" d="100"/>
          <a:sy n="112" d="100"/>
        </p:scale>
        <p:origin x="1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23:07:14.381"/>
    </inkml:context>
    <inkml:brush xml:id="br0">
      <inkml:brushProperty name="width" value="0.2" units="cm"/>
      <inkml:brushProperty name="height" value="0.2" units="cm"/>
      <inkml:brushProperty name="color" value="#66CC00"/>
      <inkml:brushProperty name="transparency" value="119"/>
    </inkml:brush>
  </inkml:definitions>
  <inkml:trace contextRef="#ctx0" brushRef="#br0">2494 396 24575,'-3'-2'0,"-1"0"0,1 1 0,0-1 0,-1 1 0,0 0 0,1 0 0,-1 0 0,0 1 0,-5-1 0,-7-2 0,-22-7 0,-1 0 0,0 0 0,-64-5 0,-115 15 0,10 0 0,74-10 0,80 0 0,43 7 0,-1 1 0,0 0 0,-17-1 0,11 3 0,-77-3 0,83 1 0,-1 0 0,1-1 0,0 0 0,0-1 0,-20-9 0,5 0 0,-100-51 0,91 41 0,2-1 0,-63-56 0,86 69 0,8 8 0,0-1 0,-1 1 0,1 0 0,-1 0 0,1 0 0,-1 1 0,0-1 0,0 1 0,0 0 0,-1 0 0,1 0 0,0 0 0,-1 1 0,1 0 0,-1 0 0,-9-1 0,5 1 0,0 0 0,0 0 0,-17-6 0,18 5 0,1 0 0,0 1 0,-1-1 0,1 1 0,-1 1 0,1 0 0,-10 0 0,7 1 0,-1 0 0,1 1 0,-1 0 0,1 1 0,-1 0 0,1 1 0,0 0 0,1 0 0,-1 1 0,1 1 0,0-1 0,0 2 0,-9 7 0,-2 5 0,-38 27 0,-3-9 0,41-26 0,0 1 0,1 1 0,1 0 0,-18 17 0,-19 17 0,18-18 0,-103 79 0,132-101 0,0 0 0,1 1 0,0 0 0,0 0 0,1 1 0,0 0 0,0 0 0,1 1 0,0-1 0,-5 16 0,-15 27 0,17-33 0,0 1 0,0 0 0,2 0 0,1 0 0,-4 29 0,-2 5 0,3 5 0,4-24 0,1 4 0,1 1 0,6 59 0,-3-89 0,1 0 0,1 1 0,0-1 0,0 0 0,1 0 0,0-1 0,0 1 0,2-1 0,-1 0 0,13 17 0,0-5 0,-1-1 0,2-1 0,25 20 0,-35-32 0,0-1 0,0 0 0,1 0 0,0-1 0,0 0 0,0-1 0,1 0 0,11 3 0,10 0 0,46 4 0,-34-6 0,-34-4 0,-1 1 0,-1 0 0,15 5 0,-20-6 0,0 0 0,1 1 0,-1-1 0,0 1 0,-1 0 0,1 0 0,0 0 0,-1 1 0,1-1 0,-1 0 0,1 1 0,2 5 0,15 25 0,-11-16 0,1-1 0,1 0 0,0-1 0,20 21 0,-27-32 0,-1 0 0,1 1 0,-1 0 0,6 10 0,-6-9 0,0-1 0,0 1 0,1-1 0,5 6 0,-4-6 0,0-1 0,0 1 0,1-1 0,0 0 0,0 0 0,0 0 0,0-1 0,0 0 0,1-1 0,-1 1 0,1-1 0,0 0 0,0-1 0,0 1 0,0-1 0,0-1 0,0 0 0,11 0 0,-3 0 0,0 0 0,-1-1 0,1 0 0,-1-1 0,1-1 0,-1 0 0,0-1 0,0-1 0,-1 0 0,24-12 0,-2-3 0,-1-2 0,-1-1 0,-1-2 0,38-37 0,-49 44 0,1 1 0,0 1 0,1 1 0,1 0 0,30-12 0,-2 0 0,-16 0 0,-29 21 0,1 0 0,-1 1 0,12-7 0,3 2 0,0-1 0,-1 0 0,39-27 0,-54 32 0,0-1 0,0-1 0,-1 1 0,1-1 0,-2 0 0,1 0 0,-1 0 0,5-14 0,15-26 0,-8 25 0,31-33 0,-14 18 0,-31 35 0,1 1 0,0-1 0,-1 1 0,1 0 0,0 0 0,0 0 0,0 1 0,0-1 0,0 1 0,5-2 0,38-9 0,-23 7 0,67-15 0,-44 10 0,57-19 0,-49 10 0,1 3 0,60-10 0,2 11 0,-50 1 0,-48 9 0,33-5 0,-45 9 0,0-1 0,0-1 0,1 1 0,-1-1 0,-1 0 0,1-1 0,10-7 0,10-4 0,-22 13 0,-1-1 0,1 0 0,0 0 0,-1 0 0,0 0 0,1-1 0,-1 0 0,-1 0 0,1 0 0,-1 0 0,4-5 0,-5 5 0,0 1 0,-1-1 0,1 1 0,-1-1 0,0 0 0,0 0 0,0 1 0,-1-1 0,1 0 0,-1 0 0,0 0 0,0 0 0,0 0 0,-1 0 0,1 1 0,-2-6 0,0 5 0,1 0 0,0 1 0,-1-1 0,0 0 0,0 1 0,0 0 0,0-1 0,-1 1 0,1 0 0,-1 0 0,0 0 0,0 1 0,0-1 0,0 1 0,0-1 0,0 1 0,-1 0 0,1 0 0,-1 1 0,0-1 0,-5-1 0,-2 0 0,0 0 0,0 1 0,-1 0 0,1 1 0,0 0 0,-15 1 0,-67-10 0,24 9 0,-111 3 0,177-2 0,-1 0 0,1 1 0,-1-1 0,1 1 0,-1 0 0,1 0 0,-1 0 0,1 1 0,0-1 0,0 1 0,-1 0 0,1 0 0,-5 4 0,3-1 0,0 1 0,0-1 0,1 2 0,-7 11 0,-7 9 0,17-25 0,-1 0 0,0-1 0,0 1 0,-1 0 0,1-1 0,0 1 0,0-1 0,-1 0 0,1 0 0,-1 0 0,1 0 0,-1 0 0,0 0 0,1-1 0,-1 1 0,-4 0 0,-50-1 0,37-1 0,-299 11 0,151-17 0,144 5 0,0-2 0,1-1 0,-1-1 0,-43-18 0,-391-211 0,452 231 0,0 0 0,0 0 0,0 0 0,1 0 0,0-1 0,-1 0 0,2 0 0,-1-1 0,1 1 0,-1-1 0,1 0 0,1 0 0,-5-11 0,-16-18 0,19 30 0,1-1 0,-1-1 0,1 1 0,-4-9 0,8 14 0,0 1 0,0 0 0,-1 0 0,1-1 0,0 1 0,0 0 0,0-1 0,0 1 0,0 0 0,0-1 0,0 1 0,0 0 0,0-1 0,0 1 0,0 0 0,0-1 0,0 1 0,0 0 0,0-1 0,0 1 0,0 0 0,0-1 0,0 1 0,1 0 0,-1 0 0,0-1 0,0 1 0,0 0 0,1-1 0,-1 1 0,0 0 0,0 0 0,1-1 0,-1 1 0,0 0 0,1 0 0,14-2 0,19 8 0,-34-6 0,150 47 0,58 26 0,-76-23 0,-45-22 0,45 16 0,-95-31 0,46 9 0,12 4 0,-73-20 0,0-1 0,24 2 0,26 7 0,-51-10 0,1 0 0,40 0 0,-42-3 0,0 0 0,-1 1 0,39 10 0,34 13 0,-91-25 0,0 0 0,-1 0 0,1 1 0,0-1 0,0 0 0,0 1 0,0-1 0,0 0 0,0 1 0,-1-1 0,1 1 0,0-1 0,0 1 0,-1 0 0,1-1 0,0 1 0,-1 0 0,1-1 0,0 1 0,-1 0 0,1 0 0,-1 0 0,0-1 0,1 1 0,-1 0 0,0 0 0,1 0 0,-1 0 0,0 0 0,0 0 0,0 0 0,0 0 0,0 0 0,0 0 0,0 0 0,0-1 0,0 1 0,0 0 0,0 0 0,-1 0 0,1 0 0,0 0 0,-1 0 0,1 0 0,0-1 0,-1 1 0,1 0 0,-1 0 0,0 0 0,1-1 0,-2 2 0,-1 2 0,0-1 0,-1 1 0,1-1 0,-1 0 0,1 0 0,-1-1 0,0 1 0,0-1 0,-6 3 0,-2-2 0,0-1 0,0 0 0,0-1 0,0 0 0,0-1 0,-20-2 0,-3 1 0,-11 0 0,22-1 0,-1 2 0,-39 5 0,60-3 0,10 1 0,15 1 0,85 4 0,116-7 0,-149-2 0,-66 1 0,0-1 0,-1 0 0,1 0 0,-1 0 0,1-1 0,-1 0 0,1 0 0,-1-1 0,0 0 0,0 0 0,0 0 0,-1-1 0,1 0 0,-1 0 0,0 0 0,0-1 0,0 0 0,4-6 0,1 0 0,1 0 0,0 0 0,24-18 0,8-7 0,-42 34 0,0 1 0,1-1 0,-1 0 0,0 0 0,0 0 0,0 0 0,0 0 0,-1 0 0,1-1 0,0 1 0,-1 0 0,1 0 0,-1 0 0,0-4 0,-2-37 0,1 22 0,1 18 0,0-1 0,0 1 0,-1 0 0,1 0 0,-1 0 0,1 0 0,-1-1 0,0 1 0,-1 0 0,1 0 0,0 0 0,-1 1 0,0-1 0,1 0 0,-1 1 0,0-1 0,0 1 0,-1-1 0,1 1 0,0 0 0,-1 0 0,0 0 0,1 0 0,-1 1 0,0-1 0,0 1 0,0-1 0,-5-1 0,-7 0 0,1 0 0,-1 0 0,0 1 0,1 1 0,-16 1 0,1-1 0,-37-9 0,48 7 0,-1 0 0,-26-1 0,25 3 0,-1-1 0,1-1 0,-21-5 0,19 2 0,-1 2 0,-27-1 0,9 1 0,-45-8 0,-11-2 0,73 12 0,-96-5 0,-3-3 0,6 0 0,95 8 0,0 0 0,-39-10 0,-9-1 0,50 9 0,0-1 0,0 0 0,0-2 0,1 0 0,-19-11 0,0 2 0,31 12 0,0 0 0,0 0 0,0-1 0,1 0 0,0 0 0,0-1 0,1 1 0,-7-9 0,6 7 0,0 0 0,-1 1 0,1-1 0,-1 2 0,-1-1 0,-8-5 0,9 8 0,4 1 0,0 0 0,-1 0 0,1 0 0,-1 1 0,0 0 0,1-1 0,-6 1 0,8 1 0,-1 0 0,1 0 0,0 0 0,-1 0 0,1 1 0,-1-1 0,1 0 0,-1 1 0,1-1 0,0 1 0,-1 0 0,1-1 0,0 1 0,-1 0 0,1 0 0,0 0 0,0 0 0,0 0 0,0 0 0,0 0 0,0 0 0,-1 3 0,-7 9 0,1 0 0,1 1 0,0 0 0,1 0 0,1 0 0,-6 26 0,-14 93 0,25-130 0,-4 27 0,3-16 0,-1 1 0,-1-1 0,-8 29 0,10-40 0,-1 1 0,0 0 0,0-1 0,0 1 0,0-1 0,0 0 0,0 0 0,-1 0 0,0 0 0,0 0 0,1 0 0,-1-1 0,-1 1 0,1-1 0,0 0 0,-1 0 0,1 0 0,-1-1 0,-5 3 0,-17 3 0,-1-1 0,1-1 0,-43 2 0,-82-5 0,92-3 0,26 2 0,22 0 0,1 0 0,0-1 0,0 0 0,0-1 0,0 0 0,-19-5 0,29 6 0,-1 0 0,1 0 0,-1-1 0,1 1 0,-1-1 0,1 1 0,-1 0 0,1-1 0,-1 1 0,1-1 0,-1 1 0,1-1 0,-1 1 0,1-1 0,0 0 0,-1 1 0,1-1 0,0 1 0,0-1 0,0 0 0,-1 1 0,1-1 0,0 0 0,0 1 0,0-1 0,0 0 0,0 1 0,0-1 0,0 0 0,0 1 0,0-1 0,0 0 0,1 1 0,-1-1 0,0 1 0,0-1 0,1 0 0,-1 1 0,0-1 0,1 1 0,0-2 0,17-23 0,-12 19 0,0 1 0,1-1 0,0 1 0,0 0 0,0 0 0,0 1 0,1 0 0,0 0 0,0 1 0,0 0 0,0 0 0,12-2 0,5 2 0,1 0 0,45 1 0,-30 2 0,-40 0 0,0 0 0,0 0 0,0 0 0,0 0 0,0 0 0,0 0 0,0 0 0,0-1 0,0 1 0,0 0 0,0-1 0,0 1 0,0-1 0,0 1 0,0-1 0,0 1 0,0-1 0,0 0 0,0 1 0,-1-1 0,1 0 0,0 0 0,-1 1 0,1-1 0,0 0 0,-1 0 0,1-1 0,0-2 0,0 1 0,0 0 0,-1-1 0,0 1 0,0-1 0,0 1 0,0-4 0,2-22 0,-2 28 0,0 0 0,0-1 0,1 1 0,-1 0 0,1 0 0,-1 0 0,1 0 0,0 0 0,-1 0 0,1 0 0,0 0 0,0 0 0,0 1 0,-1-1 0,1 0 0,0 0 0,0 1 0,0-1 0,0 0 0,0 1 0,2-1 0,-3 1 0,1 0 0,-1 0 0,1-1 0,-1 1 0,1 0 0,-1 0 0,1 0 0,-1 0 0,1 0 0,-1 1 0,1-1 0,-1 0 0,0 0 0,1 0 0,-1 0 0,1 0 0,-1 1 0,1-1 0,-1 0 0,1 0 0,-1 1 0,0-1 0,1 0 0,-1 1 0,0-1 0,1 0 0,-1 1 0,0-1 0,1 0 0,-1 1 0,0-1 0,0 1 0,1-1 0,-1 1 0,0-1 0,0 1 0,0-1 0,0 1 0,0-1 0,0 1 0,1-1 0,-1 1 0,0-1 0,-1 1 0,1 0 0,0 24 0,-2-20 0,1 1 0,-1-1 0,-1 0 0,1 0 0,-1 0 0,0 0 0,0-1 0,0 1 0,-1-1 0,1 1 0,-1-1 0,-8 6 0,-6 4 0,-35 21 0,44-29 0,-126 66 0,20-13 0,110-55 0,0-1 0,1 0 0,-1 1 0,1 0 0,0 0 0,0 1 0,0-1 0,1 1 0,-1-1 0,1 1 0,0 0 0,1 1 0,-1-1 0,1 0 0,0 1 0,1-1 0,-1 1 0,0 8 0,-1 9 0,1 1 0,1-1 0,3 31 0,0-5 0,-2-39 0,1 0 0,0 0 0,0-1 0,1 1 0,1 0 0,0-1 0,0 1 0,0-1 0,10 17 0,37 79 0,-47-100 0,0 1 0,0-1 0,0 0 0,1-1 0,0 1 0,0-1 0,0 1 0,9 5 0,-11-8 0,0-1 0,0 0 0,0 1 0,1-1 0,-1 0 0,1-1 0,-1 1 0,1 0 0,-1-1 0,1 1 0,-1-1 0,1 0 0,-1 1 0,1-1 0,-1-1 0,1 1 0,0 0 0,-1-1 0,1 1 0,-1-1 0,1 0 0,2-1 0,-4 2 0,0-1 0,-1 0 0,1 0 0,0 1 0,0-1 0,-1 0 0,1 0 0,0 0 0,-1 0 0,1 0 0,-1 0 0,1 1 0,-1-1 0,0-1 0,1 1 0,-1 0 0,0 0 0,0 0 0,0 0 0,0 0 0,0 0 0,0 0 0,0 0 0,0 0 0,0-2 0,-7-35 0,4 25 0,-3-17 0,2 1 0,1 0 0,2-1 0,2-31 0,0 52 0,0-1 0,0 2 0,1-1 0,0 0 0,1 0 0,0 0 0,1 1 0,-1 0 0,2 0 0,-1 0 0,1 0 0,0 1 0,1-1 0,-1 1 0,2 0 0,-1 1 0,11-9 0,-6 8 0,0 0 0,1 0 0,-1 1 0,1 1 0,1 0 0,16-5 0,81-14 0,-56 14 0,81-15 0,82-19 0,-189 38 0,2 1 0,-1 2 0,0 1 0,52 4 0,-88-2 0,0 1 0,0 0 0,1 1 0,-1 0 0,-7 3 0,-10 2 0,-150 40 0,-58 15 0,219-60 0,1 0 0,0 1 0,0 1 0,0 0 0,0 0 0,1 1 0,-1 1 0,1 0 0,1 0 0,-1 1 0,-11 11 0,6-3 0,1-2 0,1 0 0,-20 27 0,30-35 0,0 0 0,1 0 0,0 0 0,1 1 0,-1 0 0,1-1 0,0 1 0,0 0 0,1 0 0,-1 0 0,2 0 0,-2 11 0,2-9 0,-1 0 0,0 0 0,-1-1 0,-3 11 0,3-14 0,1 0 0,-1 1 0,1-1 0,0 1 0,0-1 0,1 1 0,-1-1 0,1 1 0,0-1 0,0 1 0,1-1 0,-1 1 0,1-1 0,0 1 0,3 7 0,-1-5 0,0-1 0,1 1 0,0-1 0,0 0 0,0-1 0,10 10 0,-12-13 0,0 0 0,1-1 0,-1 1 0,1 0 0,0-1 0,-1 0 0,1 0 0,0 0 0,0 0 0,0 0 0,0 0 0,0-1 0,-1 1 0,1-1 0,0 0 0,0 0 0,0 0 0,0 0 0,4-1 0,6-2 0,-1 0 0,1-1 0,0 0 0,-1-1 0,0-1 0,0 0 0,15-10 0,76-62 0,-24 17 0,-68 53 0,0-1 0,0 0 0,-1-1 0,0 0 0,0-1 0,-1 0 0,13-21 0,-21 29 0,7-8 0,0-1 0,16-18 0,-20 26 0,0 0 0,1 1 0,-1-1 0,1 1 0,0 0 0,0 1 0,0-1 0,0 1 0,10-4 0,11 1 0,-1 1 0,1 1 0,0 1 0,47 2 0,-32 1 0,395 0 0,-429-1 0,0 1 0,0 0 0,0 0 0,9 3 0,-15-3 0,0-1 0,0 0 0,0 1 0,1-1 0,-1 1 0,0 0 0,0-1 0,0 1 0,0 0 0,0 0 0,0-1 0,0 1 0,-1 0 0,2 2 0,-2-3 0,1 1 0,-1-1 0,0 1 0,0 0 0,0-1 0,0 1 0,0 0 0,0-1 0,0 1 0,0 0 0,-1-1 0,1 1 0,0 0 0,0-1 0,0 1 0,-1 0 0,1-1 0,0 1 0,-1-1 0,1 1 0,0-1 0,-1 1 0,1-1 0,-1 1 0,1-1 0,-1 1 0,1-1 0,-1 1 0,0-1 0,-6 5 0,1-1 0,0 0 0,-1 0 0,0-1 0,0 0 0,0 0 0,-13 3 0,-56 10 0,71-15 0,-20 4 0,1 1 0,0 1 0,-46 20 0,22-9 0,41-17 0,-1 2 0,1-1 0,0 1 0,-1 0 0,1 0 0,0 1 0,1 0 0,-1 0 0,1 1 0,0 0 0,0 0 0,-10 12 0,11-12 0,1 0 0,0 0 0,0 0 0,1 0 0,0 1 0,-3 5 0,6-10 0,-1 0 0,1-1 0,0 1 0,0 0 0,0 0 0,-1 0 0,1-1 0,0 1 0,0 0 0,0 0 0,0 0 0,0-1 0,1 1 0,-1 0 0,0 0 0,0-1 0,0 1 0,1 0 0,-1 0 0,0-1 0,1 1 0,-1 0 0,1-1 0,-1 1 0,1 0 0,-1-1 0,1 1 0,-1-1 0,1 1 0,-1-1 0,1 1 0,0-1 0,-1 1 0,1-1 0,0 0 0,-1 1 0,1-1 0,0 0 0,0 0 0,-1 1 0,1-1 0,0 0 0,0 0 0,0 0 0,-1 0 0,1 0 0,1 0 0,7 1 0,0 1 0,-1-2 0,1 1 0,0-1 0,-1-1 0,1 0 0,0 0 0,-1 0 0,1-1 0,-1 0 0,1-1 0,-1 0 0,13-7 0,-21 10 0,30-16 0,-28 15 0,0 1 0,-1-1 0,1 0 0,0 1 0,0 0 0,-1-1 0,1 1 0,0 0 0,0 0 0,0 0 0,0 0 0,-1 0 0,1 0 0,0 0 0,0 1 0,1 0 0,-2-1 0,-1 0 0,1 1 0,-1-1 0,0 1 0,1-1 0,-1 1 0,0-1 0,1 1 0,-1-1 0,0 1 0,0-1 0,1 1 0,-1 0 0,0-1 0,0 1 0,0-1 0,0 1 0,0-1 0,0 1 0,0 0 0,0-1 0,0 1 0,0-1 0,0 1 0,0 0 0,0-1 0,-1 1 0,1-1 0,0 1 0,0-1 0,-1 1 0,1-1 0,0 1 0,-1-1 0,0 1 0,-12 20 0,4-12 0,1 0 0,-1-1 0,0 0 0,-1 0 0,0-1 0,0-1 0,-1 1 0,0-1 0,0-1 0,0 0 0,0-1 0,-19 5 0,6-2 0,1 0 0,-1 2 0,-33 19 0,-38 28 0,-24 11 0,108-60 0,0-1 0,0 2 0,1 0 0,1 0 0,-1 0 0,1 1 0,1 1 0,0-1 0,0 2 0,-8 13 0,-17 20 0,32-43 0,-1 1 0,1 0 0,0 0 0,0-1 0,0 1 0,0 0 0,0 0 0,0 0 0,0 0 0,1 0 0,-1 0 0,1 1 0,-1-1 0,1 0 0,0 0 0,0 0 0,0 3 0,0-4 0,1 0 0,-1 0 0,1 1 0,-1-1 0,1 0 0,0 0 0,-1 0 0,1 0 0,0-1 0,0 1 0,0 0 0,0 0 0,0 0 0,0-1 0,0 1 0,0 0 0,0-1 0,0 1 0,0-1 0,0 1 0,0-1 0,0 1 0,1-1 0,-1 0 0,0 0 0,0 0 0,0 0 0,1 1 0,-1-2 0,0 1 0,2 0 0,17-1 0,0-1 0,0 0 0,-1-2 0,35-9 0,73-34 0,-93 34 0,57-33 0,-81 41 0,-1-1 0,0-1 0,0 0 0,0 0 0,-1-1 0,0 0 0,-1 0 0,1-1 0,-2 0 0,8-11 0,-11 13 0,0-1 0,0 1 0,-1-1 0,0 0 0,0 0 0,-1 1 0,1-15 0,-3-61 0,-1 33 0,2 46 0,-1-1 0,1 1 0,0-1 0,-1 1 0,0-1 0,0 1 0,-1-1 0,1 1 0,-1 0 0,0-1 0,0 1 0,0 0 0,-6-7 0,6 9 0,-1-1 0,1 1 0,-1-1 0,0 1 0,0 0 0,0 0 0,0 0 0,0 0 0,-1 1 0,1-1 0,0 1 0,-1 0 0,1 0 0,-1 0 0,0 0 0,1 1 0,-7-1 0,-28 1 0,21 0 0,0-1 0,-25-3 0,36 3 0,0-1 0,1 0 0,-1 1 0,0-2 0,1 1 0,-1-1 0,1 0 0,0 0 0,0 0 0,-8-8 0,-17-24 0,14 15 0,16 23 0,-1 0 0,0 1 0,0-1 0,1 0 0,0 1 0,0-1 0,0 6 0,1 4 0,-1 0 0,0 0 0,-1 0 0,-1 0 0,0 0 0,0-1 0,-1 1 0,-1-1 0,0 0 0,-1 1 0,0-2 0,-1 1 0,0-1 0,-1 0 0,0 0 0,-1-1 0,-11 13 0,-16 10 0,0-1 0,-2-2 0,-75 46 0,59-41 0,23-11 0,23-17 0,-1-1 0,0 0 0,-14 9 0,20-14 0,0 0 0,0-1 0,-1 1 0,1-1 0,0 1 0,0-1 0,0 0 0,0 0 0,-1 0 0,1 0 0,0 0 0,0 0 0,0-1 0,-1 1 0,1-1 0,0 0 0,0 1 0,0-1 0,0 0 0,0 0 0,0 0 0,0 0 0,1-1 0,-3-1 0,-5-4 0,1-1 0,-1 0 0,-9-14 0,5 7 0,-14-13 0,12 13 0,1-1 0,-22-30 0,33 42 0,1 0 0,0 0 0,0 0 0,1-1 0,-1 1 0,1 0 0,0-1 0,0 1 0,0-1 0,1 1 0,0-1 0,-1 1 0,2-7 0,0 3 0,1 1 0,-1 0 0,1 0 0,1 0 0,-1 1 0,1-1 0,7-10 0,4-4 0,1 1 0,1 0 0,33-30 0,-41 42 0,15-12 0,0 2 0,1 0 0,0 2 0,2 1 0,29-14 0,35-20 0,-87 47 0,0 0 0,-1 0 0,1 0 0,-1 0 0,1 0 0,-1-1 0,0 1 0,3-6 0,-4 7 0,-1 1 0,1-1 0,-1 0 0,0 1 0,0-1 0,1 0 0,-1 0 0,0 1 0,0-1 0,0 0 0,0 0 0,0 1 0,0-1 0,0 0 0,0 0 0,0 1 0,0-1 0,0 0 0,0 0 0,0 1 0,-1-1 0,1 0 0,0 0 0,-1 1 0,1-1 0,0 0 0,-1 1 0,1-1 0,-1 1 0,1-1 0,-1 1 0,1-1 0,-1 1 0,1-1 0,-1 1 0,0-1 0,1 1 0,-1-1 0,0 1 0,1 0 0,-1 0 0,0-1 0,0 1 0,0 0 0,-11-4-117,0 1 0,-1 0 0,-15-1 0,17 2-780,-41-5-5929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23:07:18.607"/>
    </inkml:context>
    <inkml:brush xml:id="br0">
      <inkml:brushProperty name="width" value="0.2" units="cm"/>
      <inkml:brushProperty name="height" value="0.2" units="cm"/>
      <inkml:brushProperty name="color" value="#66CC00"/>
      <inkml:brushProperty name="transparency" value="119"/>
    </inkml:brush>
  </inkml:definitions>
  <inkml:trace contextRef="#ctx0" brushRef="#br0">371 1 24575,'-2'0'0,"0"0"0,0 1 0,0-1 0,0 1 0,0 0 0,0-1 0,0 1 0,0 0 0,0 0 0,0 0 0,0 1 0,1-1 0,-1 0 0,0 1 0,1-1 0,-1 1 0,1-1 0,-1 1 0,1 0 0,0 0 0,0 0 0,-2 3 0,2-3 0,0 0 0,0 0 0,0 0 0,0 0 0,-1-1 0,1 1 0,-1 0 0,1-1 0,-1 1 0,0-1 0,1 1 0,-1-1 0,0 0 0,0 0 0,0 0 0,0 0 0,0 0 0,0 0 0,0-1 0,-3 2 0,-41-1 0,37-2 0,-1 1 0,1 1 0,-1-1 0,1 2 0,-1-1 0,1 1 0,0 0 0,-1 1 0,-12 6 0,14-5 0,0-1 0,0-1 0,0 1 0,-12 1 0,1 1 0,17-5 0,0 1 0,1 0 0,-1 0 0,0 0 0,1 0 0,-1 0 0,0 0 0,1 0 0,-1 1 0,1-1 0,0 0 0,-1 1 0,1-1 0,0 1 0,-1 2 0,-16 31 0,6-10 0,-1-3-1365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23:07:19.892"/>
    </inkml:context>
    <inkml:brush xml:id="br0">
      <inkml:brushProperty name="width" value="0.2" units="cm"/>
      <inkml:brushProperty name="height" value="0.2" units="cm"/>
      <inkml:brushProperty name="color" value="#66CC00"/>
      <inkml:brushProperty name="transparency" value="119"/>
    </inkml:brush>
  </inkml:definitions>
  <inkml:trace contextRef="#ctx0" brushRef="#br0">0 0 24575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23:07:31.46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transparency" value="119"/>
    </inkml:brush>
  </inkml:definitions>
  <inkml:trace contextRef="#ctx0" brushRef="#br0">323 181 24575,'1'1'0,"0"0"0,0 0 0,-1 0 0,1 0 0,0 1 0,0-1 0,-1 0 0,1 0 0,-1 1 0,1-1 0,-1 0 0,0 1 0,1-1 0,-1 1 0,0-1 0,0 0 0,0 1 0,0-1 0,0 1 0,0-1 0,-1 0 0,1 1 0,0-1 0,-1 1 0,1-1 0,-1 0 0,1 0 0,-1 1 0,-1 0 0,-2 7 0,-2-1 0,1-1 0,-10 11 0,3-2 0,6-7 0,0 0 0,-1-1 0,0 1 0,0-2 0,-1 1 0,-12 9 0,4-3 0,13-11 0,0 0 0,0-1 0,0 1 0,-1-1 0,1 0 0,-1 0 0,-4 2 0,-7 3 0,1 1 0,0 0 0,0 1 0,-21 19 0,18-14 0,16-14 0,1 1 0,-1-1 0,0 1 0,1-1 0,-1 1 0,0-1 0,1 1 0,-1-1 0,0 1 0,1-1 0,-1 0 0,0 0 0,0 1 0,1-1 0,-1 0 0,0 0 0,0 0 0,0 0 0,1 0 0,-1 0 0,0 0 0,0 0 0,0 0 0,0 0 0,0-1 0,0 1 0,0-1 0,1 1 0,-1-1 0,0 0 0,1 0 0,-1 1 0,1-1 0,-1 0 0,1 0 0,0 0 0,-1 0 0,1 0 0,0 1 0,0-1 0,-1 0 0,1 0 0,0 0 0,0-1 0,0-3 0,0 1 0,0-1 0,0 1 0,1-1 0,-1 1 0,1 0 0,0-1 0,3-4 0,0 1 0,1 0 0,1 1 0,-1 0 0,2 0 0,-1 0 0,9-7 0,22-26 0,-25 27 0,-1 1 0,2-1 0,26-19 0,-15 13 0,-5 4 0,-13 11 0,0-1 0,0 0 0,10-11 0,-15 15 0,-1 1 0,0-1 0,1 0 0,0 0 0,-1 1 0,1-1 0,-1 0 0,1 1 0,0-1 0,-1 1 0,1-1 0,0 1 0,0-1 0,-1 1 0,1-1 0,0 1 0,0 0 0,0-1 0,0 1 0,0 0 0,1 0 0,-2 0 0,0 0 0,1 1 0,-1-1 0,0 1 0,1-1 0,-1 1 0,0 0 0,1-1 0,-1 1 0,0-1 0,0 1 0,0-1 0,1 1 0,-1 0 0,0-1 0,0 1 0,0-1 0,0 1 0,0 0 0,0-1 0,0 1 0,-1 0 0,1 7 0,-1-1 0,-1 0 0,1 0 0,-4 8 0,1-6 0,0 1 0,-1-1 0,-1 0 0,1 0 0,-1 0 0,-1-1 0,0 0 0,0 0 0,0-1 0,-1 0 0,0 0 0,-1 0 0,1-1 0,-20 9 0,7 4 0,-1 2 0,21-21 0,1 1 0,-1 0 0,0-1 0,0 1 0,0-1 0,0 0 0,0 1 0,0-1 0,1 0 0,-1 1 0,0-1 0,0 0 0,0 0 0,0 0 0,0 0 0,0 0 0,0 0 0,0 0 0,0 0 0,0 0 0,0 0 0,-2-1 0,2 0 0,0 1 0,0-1 0,1 0 0,-1 0 0,0 1 0,0-1 0,1 0 0,-1 0 0,0 0 0,1 0 0,-1 0 0,1 0 0,-1 0 0,1 0 0,0 0 0,-1 0 0,1 0 0,0-1 0,0 1 0,-1 0 0,1 0 0,0 0 0,0 0 0,1 0 0,-1 0 0,0-1 0,0 1 0,0 0 0,1 0 0,-1 0 0,0 0 0,1 0 0,-1 0 0,1 0 0,0-1 0,2-4 0,0 1 0,-1 0 0,2 0 0,-1 0 0,6-6 0,-2 5 0,0 0 0,0 0 0,13-7 0,-15 10 0,1 0 0,0-1 0,-1 0 0,0 0 0,0-1 0,0 1 0,-1-1 0,5-6 0,-7 9 0,11-23 0,-12 25 0,-1-1 0,1 0 0,-1 1 0,0-1 0,0 1 0,1-1 0,-1 0 0,0 1 0,0-1 0,0 0 0,0 1 0,1-1 0,-1 0 0,0 1 0,0-1 0,-1 0 0,1 1 0,0-1 0,0 0 0,0 1 0,0-1 0,0 0 0,-1 1 0,1-1 0,0 0 0,-1 1 0,1-1 0,0 1 0,-1-1 0,1 0 0,-1 1 0,0-1 0,0 1 0,1 0 0,-1-1 0,1 2 0,-1-1 0,0 0 0,1 0 0,-1 0 0,1 0 0,-1 0 0,0 0 0,1 0 0,-1 1 0,1-1 0,-1 0 0,1 1 0,-1-1 0,1 0 0,-1 1 0,1-1 0,-1 0 0,1 1 0,0-1 0,-1 1 0,1-1 0,0 1 0,-1-1 0,0 2 0,-12 19 0,9-13 0,0-3 0,-8 12 0,-1 0 0,-27 27 0,25-31 0,-22 21 0,29-24 0,4-5 0,1-1 0,-1 1 0,0-1 0,0 1 0,-1-1 0,1-1 0,-1 1 0,0-1 0,0 1 0,-6 1 0,11-4 0,0-1 0,-1 0 0,1 0 0,-1 0 0,1 0 0,-1 0 0,1 0 0,0 0 0,-1 0 0,1 0 0,-1 0 0,1 0 0,-1 0 0,1 0 0,-1 0 0,1 0 0,0 0 0,-1 0 0,1-1 0,-1 1 0,1 0 0,0 0 0,-1 0 0,1-1 0,0 1 0,-1 0 0,1-1 0,0 1 0,-1 0 0,1-1 0,0 1 0,0 0 0,-1-1 0,0-18 0,12-18 0,-3 22 0,1 0 0,1 2 0,1-1 0,0 1 0,23-21 0,-3 14 0,-26 17 0,1 0 0,-1 0 0,0 0 0,-1-1 0,1 0 0,6-7 0,49-60 0,5-4 0,-16 25-1365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23:09:19"/>
    </inkml:context>
    <inkml:brush xml:id="br0">
      <inkml:brushProperty name="width" value="0.14111" units="cm"/>
      <inkml:brushProperty name="height" value="0.14111" units="cm"/>
      <inkml:brushProperty name="color" value="#AB008B"/>
      <inkml:brushProperty name="transparency" value="140"/>
    </inkml:brush>
  </inkml:definitions>
  <inkml:trace contextRef="#ctx0" brushRef="#br0">4013 10 24575,'-2'-1'0,"0"0"0,0 0 0,-1 0 0,1 0 0,0 0 0,0 0 0,-1 1 0,1-1 0,0 1 0,-1-1 0,1 1 0,-5 0 0,-31 1 0,35 0 0,-18 1 0,1 1 0,-1 1 0,1 1 0,0 1 0,-36 15 0,12-2 0,-12 5 0,-57 34 0,80-41 0,-1-1 0,-70 23 0,77-30 0,2 2 0,0 1 0,-39 26 0,62-37 0,-25 16 0,13-8 0,1 0 0,-2-1 0,1 0 0,-1-1 0,-21 6 0,-30 7 0,-81 36 0,-26 18 0,40-15 0,42-9 0,-5 1 0,-4-5 0,-111 49 0,209-95 0,-96 46 0,-8 17 0,53-30 0,-100 45 0,-204 48 0,261-95 0,20-7 0,-91 18 0,140-37 0,1 0 0,-1 2 0,2 1 0,-27 12 0,-54 29 0,39-21 0,9-4 0,-11 7 0,-1-4 0,-97 25 0,122-41 0,21-6 0,-40 14 0,57-16 0,0 0 0,0 1 0,0-1 0,1 1 0,0 1 0,-1-1 0,1 1 0,1 0 0,-10 11 0,-11 17 213,18-20-529,-2-1 1,1-1-1,-1 0 1,-21 18-1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A0434-0139-4494-8581-16824562B978}" type="datetimeFigureOut">
              <a:rPr lang="en-CA" smtClean="0"/>
              <a:t>2024-10-15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5C1DB-06B1-4562-B46D-FBFF3BF4B9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099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5C1DB-06B1-4562-B46D-FBFF3BF4B94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766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5C1DB-06B1-4562-B46D-FBFF3BF4B94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9419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Vertical, 25 m long, porphyritic rhyolite, reversely magnetized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5C1DB-06B1-4562-B46D-FBFF3BF4B94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8984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Basalt flowed along trough floor and over </a:t>
            </a:r>
            <a:r>
              <a:rPr lang="en-US" dirty="0" err="1"/>
              <a:t>alluviam</a:t>
            </a:r>
            <a:r>
              <a:rPr lang="en-US" dirty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5C1DB-06B1-4562-B46D-FBFF3BF4B94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498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Inferred that SRP graben formed contemporaneously with deposition of CRP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5C1DB-06B1-4562-B46D-FBFF3BF4B94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6028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4A9EB-3AEA-4785-E692-E0006E2EE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1298BF-8747-B711-F1A6-11BCC1FC5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0CDA7-205E-44E6-B789-4BE7F08C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066E-32D8-48AB-8021-61E50EA719D5}" type="datetimeFigureOut">
              <a:rPr lang="en-CA" smtClean="0"/>
              <a:t>2024-10-15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9D963-A6FC-3D55-B94C-1ED444BE3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B826D-2323-DF9B-EB4F-746DAACD6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5939-8B0E-4612-906F-6233F83C0B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839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687A4-A9DC-4357-A322-C9EAEC7F7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BF28D-D032-9C82-AE44-FFC44C06C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947EB-A93A-F022-337F-63459A3E6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066E-32D8-48AB-8021-61E50EA719D5}" type="datetimeFigureOut">
              <a:rPr lang="en-CA" smtClean="0"/>
              <a:t>2024-10-15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070E5-0B80-99A1-22AD-4EAD0CB47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800D9-EF57-5C56-11A2-C81B8A5D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5939-8B0E-4612-906F-6233F83C0B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716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38A1BE-C7B3-1500-0EF1-77E02DF080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43B203-8FCA-CF03-C4C2-9D5620105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32A39-95B1-9238-1E6F-4CB6E534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066E-32D8-48AB-8021-61E50EA719D5}" type="datetimeFigureOut">
              <a:rPr lang="en-CA" smtClean="0"/>
              <a:t>2024-10-15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2A21-359A-20DD-FBA1-50FF9B59D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B395E-2BFB-24F0-B809-66DEC3E69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5939-8B0E-4612-906F-6233F83C0B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432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7045B-5CB9-13F5-DC5C-FB1FC35E2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28B80-DA95-D342-AADA-82693CA78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7882C-215A-08AF-98E3-1049D721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066E-32D8-48AB-8021-61E50EA719D5}" type="datetimeFigureOut">
              <a:rPr lang="en-CA" smtClean="0"/>
              <a:t>2024-10-15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45EFA-09D8-D225-60B8-7635941B1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3A3D2-1BD9-366F-D3E5-241FE9744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5939-8B0E-4612-906F-6233F83C0B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618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BAB16-C26D-D3BE-3D82-CBA5740DD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3B6B3-3959-970A-5882-E5DE40635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951A2-2BCE-CE2A-4FAC-BBAFC94C9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066E-32D8-48AB-8021-61E50EA719D5}" type="datetimeFigureOut">
              <a:rPr lang="en-CA" smtClean="0"/>
              <a:t>2024-10-15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1FC5A-E541-3DD6-A28F-70D03DE38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AB104-ECD2-B103-FB77-063EFD07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5939-8B0E-4612-906F-6233F83C0B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079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DF755-244B-04F6-64B1-3E1692DBA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D2E8A-125D-1EC0-4EAD-E4102AC56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991F4-DEAB-09CF-1F56-D08311811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D4B14-1B92-8BC5-EA1B-6F10BF07C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066E-32D8-48AB-8021-61E50EA719D5}" type="datetimeFigureOut">
              <a:rPr lang="en-CA" smtClean="0"/>
              <a:t>2024-10-15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B447C-B8E4-BBEA-E97A-1CB7EFB73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86A05-4BCB-4E0D-C338-F1AF4E85F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5939-8B0E-4612-906F-6233F83C0B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094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B42B-6BF1-D54E-976D-5FEB2D5C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36D62-CF2D-46A7-BD72-BF8A91535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9B49C-B5BA-5E25-3E12-F5DB7B627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2B672-6CE0-6E30-2B29-8113762B9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012C3-3596-FF4F-B37C-722576B7EE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500CEA-2BC0-6577-3978-C3250A93D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066E-32D8-48AB-8021-61E50EA719D5}" type="datetimeFigureOut">
              <a:rPr lang="en-CA" smtClean="0"/>
              <a:t>2024-10-15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F39D95-C5FF-8F87-62D1-83822243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6085FB-75C3-2079-6C86-8BB56402A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5939-8B0E-4612-906F-6233F83C0B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63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92BC1-D226-A5F1-FA5D-C6141FF56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54AAC2-6AA6-DD87-F8AE-831BE29AA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066E-32D8-48AB-8021-61E50EA719D5}" type="datetimeFigureOut">
              <a:rPr lang="en-CA" smtClean="0"/>
              <a:t>2024-10-15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ABBB36-0699-FD53-53EB-0FCC1083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67CFF-ADBB-A123-2F60-D00A5E3DF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5939-8B0E-4612-906F-6233F83C0B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5204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9431B2-1389-C54C-D5F5-A5CFE8F10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066E-32D8-48AB-8021-61E50EA719D5}" type="datetimeFigureOut">
              <a:rPr lang="en-CA" smtClean="0"/>
              <a:t>2024-10-15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265676-3F38-5EFA-2372-F71B00CA5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55490-3E5E-5B4F-CBF7-B91A63B72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5939-8B0E-4612-906F-6233F83C0B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749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7C60D-D5FE-E847-2929-953EAC38D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BC514-F199-BE26-176C-2E72FA022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6B903-2365-85B4-2806-DE9CE118F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8EFF4-2C6F-7DD2-28DD-DFCD1970C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066E-32D8-48AB-8021-61E50EA719D5}" type="datetimeFigureOut">
              <a:rPr lang="en-CA" smtClean="0"/>
              <a:t>2024-10-15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DFD6B-4F5F-227D-9E7A-67106B82A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59D16-475F-94F3-497A-C7A9F0662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5939-8B0E-4612-906F-6233F83C0B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02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F8CE2-FE31-0AF1-3E62-F1BCBAAD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FCEE68-79A4-0FC6-63E5-BAC0C2F0EC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72101C-862E-F96F-4DD7-C39CCCBCA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323C4-3BE3-9D08-5E21-635B0072A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066E-32D8-48AB-8021-61E50EA719D5}" type="datetimeFigureOut">
              <a:rPr lang="en-CA" smtClean="0"/>
              <a:t>2024-10-15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34BA1-E499-7068-29DD-DA8B439B5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3C5AD-9462-719B-96D1-D49C2FFA9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5939-8B0E-4612-906F-6233F83C0B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41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43FA86-A20E-9F9E-1C70-D492C30F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C4472-F4A6-70DE-1C12-15A99BFFA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7C6C4-9A01-369E-1625-10606C44A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D8066E-32D8-48AB-8021-61E50EA719D5}" type="datetimeFigureOut">
              <a:rPr lang="en-CA" smtClean="0"/>
              <a:t>2024-10-15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8EBCA-099F-65DB-172D-7225CBFB6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9E018-918E-86F6-1A03-9D29CF7F5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435939-8B0E-4612-906F-6233F83C0B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011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5.xml"/><Relationship Id="rId3" Type="http://schemas.openxmlformats.org/officeDocument/2006/relationships/image" Target="../media/image6.png"/><Relationship Id="rId7" Type="http://schemas.openxmlformats.org/officeDocument/2006/relationships/customXml" Target="../ink/ink2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customXml" Target="../ink/ink3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5902-94CC-57E8-8A85-6CA3799BE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755" y="166164"/>
            <a:ext cx="11873450" cy="81011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Basin and Range rifting in northern Nevada: Clues from a mid-Miocene rift and its subsequent offsets</a:t>
            </a:r>
            <a:endParaRPr lang="en-CA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607251-9256-8B0A-2E7C-F9588EA3E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026" y="976278"/>
            <a:ext cx="3543013" cy="295634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M.L. Zoback &amp; G.A. Thompson, 1978</a:t>
            </a:r>
            <a:endParaRPr lang="en-CA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2415EC-82EC-C3BB-6762-5BD7F69CF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303" y="1024511"/>
            <a:ext cx="3323350" cy="585593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6FBCF38-17CF-EAE2-D340-97FF8C160D2B}"/>
              </a:ext>
            </a:extLst>
          </p:cNvPr>
          <p:cNvGrpSpPr/>
          <p:nvPr/>
        </p:nvGrpSpPr>
        <p:grpSpPr>
          <a:xfrm>
            <a:off x="99114" y="1546917"/>
            <a:ext cx="4520838" cy="4400121"/>
            <a:chOff x="367246" y="1546917"/>
            <a:chExt cx="4520838" cy="440012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5D85A39-E520-2F31-69FB-6F479C393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246" y="1546917"/>
              <a:ext cx="4520838" cy="440012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98EAF23-AB17-B8E5-E926-6F7BA44FA356}"/>
                </a:ext>
              </a:extLst>
            </p:cNvPr>
            <p:cNvSpPr/>
            <p:nvPr/>
          </p:nvSpPr>
          <p:spPr>
            <a:xfrm>
              <a:off x="2440692" y="2330689"/>
              <a:ext cx="433138" cy="56376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254B3FD-72BE-488D-1F87-AF39241147CF}"/>
              </a:ext>
            </a:extLst>
          </p:cNvPr>
          <p:cNvSpPr txBox="1"/>
          <p:nvPr/>
        </p:nvSpPr>
        <p:spPr>
          <a:xfrm>
            <a:off x="8318976" y="1120656"/>
            <a:ext cx="35132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was the extension direction in north-central NV when B &amp; R faulting began mid-Miocene?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did this direction change, and to what extent?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is it related to changes in the plate tectonic regime?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595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BED6B-F223-B18F-D913-516AB059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02783"/>
            <a:ext cx="5190460" cy="808074"/>
          </a:xfrm>
        </p:spPr>
        <p:txBody>
          <a:bodyPr>
            <a:normAutofit/>
          </a:bodyPr>
          <a:lstStyle/>
          <a:p>
            <a:r>
              <a:rPr lang="en-US" sz="4000" dirty="0"/>
              <a:t>Mid-Miocene Extension</a:t>
            </a:r>
            <a:endParaRPr lang="en-C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4EB51-9D85-9814-CA63-C0D3A97F1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46" y="1058333"/>
            <a:ext cx="7572154" cy="5626002"/>
          </a:xfrm>
        </p:spPr>
        <p:txBody>
          <a:bodyPr>
            <a:normAutofit/>
          </a:bodyPr>
          <a:lstStyle/>
          <a:p>
            <a:r>
              <a:rPr lang="en-US" dirty="0"/>
              <a:t>Northern NV rift aligns with positive aeromagnetic anomaly &amp; narrow belt of volcanics</a:t>
            </a:r>
          </a:p>
          <a:p>
            <a:r>
              <a:rPr lang="en-US" dirty="0"/>
              <a:t>Rift trends NNW and is ~700 km long</a:t>
            </a:r>
          </a:p>
          <a:p>
            <a:pPr lvl="1"/>
            <a:r>
              <a:rPr lang="en-US" dirty="0"/>
              <a:t>K-</a:t>
            </a:r>
            <a:r>
              <a:rPr lang="en-US" dirty="0" err="1"/>
              <a:t>Ar</a:t>
            </a:r>
            <a:r>
              <a:rPr lang="en-US" dirty="0"/>
              <a:t> ages of infilling volcanics between 16.5 – 13.8 Ma</a:t>
            </a:r>
          </a:p>
          <a:p>
            <a:pPr lvl="1"/>
            <a:r>
              <a:rPr lang="en-US" dirty="0"/>
              <a:t>Contemporaneous volcanism and normal faulting </a:t>
            </a:r>
            <a:r>
              <a:rPr lang="en-US" dirty="0">
                <a:sym typeface="Wingdings" panose="05000000000000000000" pitchFamily="2" charset="2"/>
              </a:rPr>
              <a:t> northern NV rift formed ~17-14 Ma</a:t>
            </a:r>
          </a:p>
          <a:p>
            <a:pPr marL="457200" lvl="1" indent="0">
              <a:buNone/>
            </a:pPr>
            <a:endParaRPr lang="en-CA" dirty="0">
              <a:sym typeface="Wingdings" panose="05000000000000000000" pitchFamily="2" charset="2"/>
            </a:endParaRPr>
          </a:p>
          <a:p>
            <a:r>
              <a:rPr lang="en-CA" dirty="0">
                <a:sym typeface="Wingdings" panose="05000000000000000000" pitchFamily="2" charset="2"/>
              </a:rPr>
              <a:t>Mid-Miocene extension perpendicular to rift – </a:t>
            </a:r>
            <a:r>
              <a:rPr lang="en-US" dirty="0"/>
              <a:t>estimated to be N68°E - S68°W</a:t>
            </a:r>
          </a:p>
          <a:p>
            <a:pPr lvl="1"/>
            <a:r>
              <a:rPr lang="en-US" dirty="0"/>
              <a:t>Evidence from dike alignment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0146F2-44B8-5522-8FDA-1DAAF7F8D8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722"/>
          <a:stretch/>
        </p:blipFill>
        <p:spPr>
          <a:xfrm>
            <a:off x="7979611" y="0"/>
            <a:ext cx="4212389" cy="684933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8FAA34-3BC8-FC1D-0598-35AB78213993}"/>
              </a:ext>
            </a:extLst>
          </p:cNvPr>
          <p:cNvCxnSpPr/>
          <p:nvPr/>
        </p:nvCxnSpPr>
        <p:spPr>
          <a:xfrm flipH="1" flipV="1">
            <a:off x="9028421" y="541670"/>
            <a:ext cx="2489200" cy="580084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3A17322-C228-32CD-509F-11AF1277FC14}"/>
              </a:ext>
            </a:extLst>
          </p:cNvPr>
          <p:cNvSpPr/>
          <p:nvPr/>
        </p:nvSpPr>
        <p:spPr>
          <a:xfrm>
            <a:off x="10227733" y="2159000"/>
            <a:ext cx="728134" cy="321733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181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EFAC2FA-5DFA-73AA-B9AF-B0F17E7175A6}"/>
              </a:ext>
            </a:extLst>
          </p:cNvPr>
          <p:cNvGrpSpPr/>
          <p:nvPr/>
        </p:nvGrpSpPr>
        <p:grpSpPr>
          <a:xfrm>
            <a:off x="0" y="3426026"/>
            <a:ext cx="4968949" cy="3431974"/>
            <a:chOff x="5407096" y="53297"/>
            <a:chExt cx="5088937" cy="348380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920F18D-5BF6-37FA-FB9C-93B3F7CF4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20327"/>
            <a:stretch/>
          </p:blipFill>
          <p:spPr>
            <a:xfrm>
              <a:off x="5407096" y="53297"/>
              <a:ext cx="5088937" cy="3483802"/>
            </a:xfrm>
            <a:prstGeom prst="rect">
              <a:avLst/>
            </a:prstGeom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CD81B53-25CE-D1B0-A328-362EF7FFB9AF}"/>
                </a:ext>
              </a:extLst>
            </p:cNvPr>
            <p:cNvSpPr/>
            <p:nvPr/>
          </p:nvSpPr>
          <p:spPr>
            <a:xfrm>
              <a:off x="6545226" y="1687426"/>
              <a:ext cx="376767" cy="63500"/>
            </a:xfrm>
            <a:custGeom>
              <a:avLst/>
              <a:gdLst>
                <a:gd name="connsiteX0" fmla="*/ 0 w 376767"/>
                <a:gd name="connsiteY0" fmla="*/ 63500 h 63500"/>
                <a:gd name="connsiteX1" fmla="*/ 376767 w 376767"/>
                <a:gd name="connsiteY1" fmla="*/ 63500 h 63500"/>
                <a:gd name="connsiteX2" fmla="*/ 279400 w 376767"/>
                <a:gd name="connsiteY2" fmla="*/ 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6767" h="63500">
                  <a:moveTo>
                    <a:pt x="0" y="63500"/>
                  </a:moveTo>
                  <a:lnTo>
                    <a:pt x="376767" y="63500"/>
                  </a:lnTo>
                  <a:lnTo>
                    <a:pt x="279400" y="0"/>
                  </a:lnTo>
                </a:path>
              </a:pathLst>
            </a:cu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DBDFFCA-A421-63E9-F34C-887EBD361A22}"/>
                </a:ext>
              </a:extLst>
            </p:cNvPr>
            <p:cNvSpPr/>
            <p:nvPr/>
          </p:nvSpPr>
          <p:spPr>
            <a:xfrm rot="10624783">
              <a:off x="7516776" y="1992951"/>
              <a:ext cx="376767" cy="63500"/>
            </a:xfrm>
            <a:custGeom>
              <a:avLst/>
              <a:gdLst>
                <a:gd name="connsiteX0" fmla="*/ 0 w 376767"/>
                <a:gd name="connsiteY0" fmla="*/ 63500 h 63500"/>
                <a:gd name="connsiteX1" fmla="*/ 376767 w 376767"/>
                <a:gd name="connsiteY1" fmla="*/ 63500 h 63500"/>
                <a:gd name="connsiteX2" fmla="*/ 279400 w 376767"/>
                <a:gd name="connsiteY2" fmla="*/ 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6767" h="63500">
                  <a:moveTo>
                    <a:pt x="0" y="63500"/>
                  </a:moveTo>
                  <a:lnTo>
                    <a:pt x="376767" y="63500"/>
                  </a:lnTo>
                  <a:lnTo>
                    <a:pt x="279400" y="0"/>
                  </a:lnTo>
                </a:path>
              </a:pathLst>
            </a:cu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D662FA-A337-8E83-2AA1-B4EDF7778547}"/>
                </a:ext>
              </a:extLst>
            </p:cNvPr>
            <p:cNvSpPr txBox="1"/>
            <p:nvPr/>
          </p:nvSpPr>
          <p:spPr>
            <a:xfrm>
              <a:off x="6401785" y="2296312"/>
              <a:ext cx="4144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U</a:t>
              </a:r>
              <a:endParaRPr lang="en-CA" sz="16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7070A8-725F-02C8-C7B2-0C3F0A9213A7}"/>
                </a:ext>
              </a:extLst>
            </p:cNvPr>
            <p:cNvSpPr txBox="1"/>
            <p:nvPr/>
          </p:nvSpPr>
          <p:spPr>
            <a:xfrm>
              <a:off x="6623366" y="2477173"/>
              <a:ext cx="4144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D</a:t>
              </a:r>
              <a:endParaRPr lang="en-CA" sz="1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81E7C00-BF14-996F-65FA-9169EA429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518" y="1259993"/>
            <a:ext cx="3407009" cy="480237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A9E6F79-720A-319B-9384-203EC4A5EDF0}"/>
              </a:ext>
            </a:extLst>
          </p:cNvPr>
          <p:cNvGrpSpPr/>
          <p:nvPr/>
        </p:nvGrpSpPr>
        <p:grpSpPr>
          <a:xfrm>
            <a:off x="-67464" y="0"/>
            <a:ext cx="5036413" cy="3574855"/>
            <a:chOff x="-67464" y="0"/>
            <a:chExt cx="5036413" cy="35748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88B243-5BB4-95FD-03A4-2D7CEED05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4968949" cy="357485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C39717-EBC8-C218-4C4B-2C3FDBAFA1E9}"/>
                </a:ext>
              </a:extLst>
            </p:cNvPr>
            <p:cNvSpPr txBox="1"/>
            <p:nvPr/>
          </p:nvSpPr>
          <p:spPr>
            <a:xfrm>
              <a:off x="-67464" y="3358931"/>
              <a:ext cx="185715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Source: Looking for Detachment</a:t>
              </a:r>
              <a:endParaRPr lang="en-CA" sz="800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7CA4AE8-9BB2-9692-3CE7-ACC5B386FB7D}"/>
              </a:ext>
            </a:extLst>
          </p:cNvPr>
          <p:cNvSpPr txBox="1"/>
          <p:nvPr/>
        </p:nvSpPr>
        <p:spPr>
          <a:xfrm>
            <a:off x="8784991" y="1137270"/>
            <a:ext cx="340700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Exposed along northern part of NV rift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Trends NNW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Strike-slip indicators confirm mid-Miocene extension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Offset interpretation: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Leaky R-lateral fault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Dike walls opened perpendicular to trend of strike slip fault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Consistent with extension along rift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Dike cut off by </a:t>
            </a:r>
            <a:r>
              <a:rPr lang="en-US" dirty="0" err="1"/>
              <a:t>downdropped</a:t>
            </a:r>
            <a:r>
              <a:rPr lang="en-US" dirty="0"/>
              <a:t> Midas Trough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BBD81D-48AC-F995-6E47-3B4300076AFB}"/>
              </a:ext>
            </a:extLst>
          </p:cNvPr>
          <p:cNvSpPr txBox="1"/>
          <p:nvPr/>
        </p:nvSpPr>
        <p:spPr>
          <a:xfrm>
            <a:off x="4858281" y="72132"/>
            <a:ext cx="6501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Evidence at Sawtooth Dike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17D0185-C7CB-8F71-679D-6A9D55097074}"/>
              </a:ext>
            </a:extLst>
          </p:cNvPr>
          <p:cNvCxnSpPr>
            <a:cxnSpLocks/>
          </p:cNvCxnSpPr>
          <p:nvPr/>
        </p:nvCxnSpPr>
        <p:spPr>
          <a:xfrm flipH="1" flipV="1">
            <a:off x="7014022" y="2140689"/>
            <a:ext cx="2158331" cy="10987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4A1C343-E32A-48FB-F8EA-7475AB56810C}"/>
              </a:ext>
            </a:extLst>
          </p:cNvPr>
          <p:cNvSpPr txBox="1"/>
          <p:nvPr/>
        </p:nvSpPr>
        <p:spPr>
          <a:xfrm rot="1342332">
            <a:off x="7786654" y="2651951"/>
            <a:ext cx="645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Leaky!</a:t>
            </a:r>
            <a:endParaRPr lang="en-CA" sz="1050" dirty="0"/>
          </a:p>
        </p:txBody>
      </p:sp>
    </p:spTree>
    <p:extLst>
      <p:ext uri="{BB962C8B-B14F-4D97-AF65-F5344CB8AC3E}">
        <p14:creationId xmlns:p14="http://schemas.microsoft.com/office/powerpoint/2010/main" val="2234878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45B371-C433-CF25-DF89-6BE749B80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410450" cy="5600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713A2E-C917-D466-DDE9-448320209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650" y="4984749"/>
            <a:ext cx="5467350" cy="1714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2C0D03-B4AA-A3A1-2D6F-148614D18D94}"/>
              </a:ext>
            </a:extLst>
          </p:cNvPr>
          <p:cNvSpPr txBox="1"/>
          <p:nvPr/>
        </p:nvSpPr>
        <p:spPr>
          <a:xfrm>
            <a:off x="7484533" y="0"/>
            <a:ext cx="4707467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Timeline</a:t>
            </a:r>
          </a:p>
          <a:p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Extension along rift – 17-14 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Basaltic andesite – 15.1 ± 1.6 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Intertongued with tuffs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Sawtooth dike </a:t>
            </a:r>
            <a:r>
              <a:rPr lang="en-US" dirty="0"/>
              <a:t>– 14.3  ±  0.8 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Normal faulting of Midas Trough </a:t>
            </a:r>
            <a:r>
              <a:rPr lang="en-US" dirty="0"/>
              <a:t>– 15 – 6 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Olivine-rich basalt </a:t>
            </a:r>
            <a:r>
              <a:rPr lang="en-US" dirty="0"/>
              <a:t>– 6.3  ±  2.3 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Allowed authors to constrain timing of NE trending fault system that cuts dike</a:t>
            </a:r>
          </a:p>
          <a:p>
            <a:endParaRPr lang="en-CA" dirty="0"/>
          </a:p>
          <a:p>
            <a:r>
              <a:rPr lang="en-CA" dirty="0"/>
              <a:t>Normal fault consistent with Miocene extension timing and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theorized to be conjugate faults to accommodate changes in extension direction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76272A2-C78C-12EA-7605-95F4F94D4EBE}"/>
                  </a:ext>
                </a:extLst>
              </p14:cNvPr>
              <p14:cNvContentPartPr/>
              <p14:nvPr/>
            </p14:nvContentPartPr>
            <p14:xfrm>
              <a:off x="2261740" y="4373140"/>
              <a:ext cx="980280" cy="595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76272A2-C78C-12EA-7605-95F4F94D4E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25740" y="4337500"/>
                <a:ext cx="1051920" cy="66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8B0E67BF-BC20-3BC0-F97D-294F5D993F68}"/>
              </a:ext>
            </a:extLst>
          </p:cNvPr>
          <p:cNvGrpSpPr/>
          <p:nvPr/>
        </p:nvGrpSpPr>
        <p:grpSpPr>
          <a:xfrm>
            <a:off x="1825420" y="4914220"/>
            <a:ext cx="250560" cy="214200"/>
            <a:chOff x="1825420" y="4914220"/>
            <a:chExt cx="25056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4A1C854-1733-224E-99C0-C3EF7C8D695C}"/>
                    </a:ext>
                  </a:extLst>
                </p14:cNvPr>
                <p14:cNvContentPartPr/>
                <p14:nvPr/>
              </p14:nvContentPartPr>
              <p14:xfrm>
                <a:off x="1942060" y="4914220"/>
                <a:ext cx="133920" cy="73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4A1C854-1733-224E-99C0-C3EF7C8D695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06420" y="4878580"/>
                  <a:ext cx="205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258A577-852E-9C64-6759-ABAEBE620C6B}"/>
                    </a:ext>
                  </a:extLst>
                </p14:cNvPr>
                <p14:cNvContentPartPr/>
                <p14:nvPr/>
              </p14:nvContentPartPr>
              <p14:xfrm>
                <a:off x="1969780" y="4967500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258A577-852E-9C64-6759-ABAEBE620C6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33780" y="493150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978E894-3976-66CB-C823-524548210CDE}"/>
                    </a:ext>
                  </a:extLst>
                </p14:cNvPr>
                <p14:cNvContentPartPr/>
                <p14:nvPr/>
              </p14:nvContentPartPr>
              <p14:xfrm>
                <a:off x="1825420" y="4962460"/>
                <a:ext cx="123120" cy="165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978E894-3976-66CB-C823-524548210CD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16780" y="4953820"/>
                  <a:ext cx="14076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9D339A2-A861-2AB9-11DD-C34FB3769E64}"/>
                  </a:ext>
                </a:extLst>
              </p14:cNvPr>
              <p14:cNvContentPartPr/>
              <p14:nvPr/>
            </p14:nvContentPartPr>
            <p14:xfrm>
              <a:off x="2801820" y="1298471"/>
              <a:ext cx="1444680" cy="613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9D339A2-A861-2AB9-11DD-C34FB3769E6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76620" y="1273271"/>
                <a:ext cx="1495080" cy="6642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C53AFA06-2F7D-61D5-C728-45B8E377181E}"/>
              </a:ext>
            </a:extLst>
          </p:cNvPr>
          <p:cNvSpPr/>
          <p:nvPr/>
        </p:nvSpPr>
        <p:spPr>
          <a:xfrm>
            <a:off x="2906233" y="1609060"/>
            <a:ext cx="148855" cy="219740"/>
          </a:xfrm>
          <a:prstGeom prst="rect">
            <a:avLst/>
          </a:prstGeom>
          <a:solidFill>
            <a:srgbClr val="FF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2769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25999-DD9B-BC48-AB41-C75DDF421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19" y="144131"/>
            <a:ext cx="5817781" cy="605982"/>
          </a:xfrm>
        </p:spPr>
        <p:txBody>
          <a:bodyPr>
            <a:normAutofit/>
          </a:bodyPr>
          <a:lstStyle/>
          <a:p>
            <a:r>
              <a:rPr lang="en-US" sz="3200" b="1" dirty="0"/>
              <a:t>Present-Day Extension Direction</a:t>
            </a:r>
            <a:endParaRPr lang="en-CA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0AF28-ACB1-0123-6247-56C54F5A5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307" y="989197"/>
            <a:ext cx="6037522" cy="5348530"/>
          </a:xfrm>
        </p:spPr>
        <p:txBody>
          <a:bodyPr>
            <a:normAutofit/>
          </a:bodyPr>
          <a:lstStyle/>
          <a:p>
            <a:r>
              <a:rPr lang="en-US" sz="2400" dirty="0"/>
              <a:t>Consistent direction established by previous studies: N65°W – S65°E ± 20°</a:t>
            </a:r>
          </a:p>
          <a:p>
            <a:pPr lvl="1"/>
            <a:r>
              <a:rPr lang="en-US" sz="2000" dirty="0"/>
              <a:t>Evidence from: earthquake focal mechanisms, geodesy, volcanic vent &amp; cinder cone chains, historical faulting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Indicates ~45° clockwise rotation since 14 Ma!</a:t>
            </a:r>
          </a:p>
          <a:p>
            <a:r>
              <a:rPr lang="en-CA" sz="2400" dirty="0"/>
              <a:t>Theory: as plate boundary changed from convergent to transform, superposition of right-lateral shear occurred and caused clockwise rotation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ECC1A6-EB56-A502-8359-6116499570DF}"/>
              </a:ext>
            </a:extLst>
          </p:cNvPr>
          <p:cNvGrpSpPr/>
          <p:nvPr/>
        </p:nvGrpSpPr>
        <p:grpSpPr>
          <a:xfrm>
            <a:off x="6967316" y="0"/>
            <a:ext cx="5224684" cy="6397256"/>
            <a:chOff x="6606365" y="99236"/>
            <a:chExt cx="5224684" cy="63972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7A18E14-836A-C87D-EEF1-042097D8E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204"/>
            <a:stretch/>
          </p:blipFill>
          <p:spPr>
            <a:xfrm>
              <a:off x="6606365" y="99236"/>
              <a:ext cx="5224684" cy="6397256"/>
            </a:xfrm>
            <a:prstGeom prst="rect">
              <a:avLst/>
            </a:prstGeom>
          </p:spPr>
        </p:pic>
        <p:sp>
          <p:nvSpPr>
            <p:cNvPr id="6" name="Arc 5">
              <a:extLst>
                <a:ext uri="{FF2B5EF4-FFF2-40B4-BE49-F238E27FC236}">
                  <a16:creationId xmlns:a16="http://schemas.microsoft.com/office/drawing/2014/main" id="{D888DACE-EB19-350C-BA6F-7A0668D4869B}"/>
                </a:ext>
              </a:extLst>
            </p:cNvPr>
            <p:cNvSpPr/>
            <p:nvPr/>
          </p:nvSpPr>
          <p:spPr>
            <a:xfrm rot="7230120" flipV="1">
              <a:off x="8735808" y="3338551"/>
              <a:ext cx="654530" cy="491158"/>
            </a:xfrm>
            <a:prstGeom prst="arc">
              <a:avLst/>
            </a:prstGeom>
            <a:ln w="28575">
              <a:solidFill>
                <a:srgbClr val="FF0000"/>
              </a:solidFill>
              <a:head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A2018495-7836-FD1F-E9CC-3356DAB3AC27}"/>
                </a:ext>
              </a:extLst>
            </p:cNvPr>
            <p:cNvSpPr/>
            <p:nvPr/>
          </p:nvSpPr>
          <p:spPr>
            <a:xfrm rot="18550634" flipV="1">
              <a:off x="10197137" y="3279042"/>
              <a:ext cx="605465" cy="566170"/>
            </a:xfrm>
            <a:prstGeom prst="arc">
              <a:avLst>
                <a:gd name="adj1" fmla="val 16200000"/>
                <a:gd name="adj2" fmla="val 21306380"/>
              </a:avLst>
            </a:prstGeom>
            <a:ln w="28575">
              <a:solidFill>
                <a:srgbClr val="FF0000"/>
              </a:solidFill>
              <a:head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DF3EB00-3ECE-24B7-956B-D7CF708DCEC1}"/>
              </a:ext>
            </a:extLst>
          </p:cNvPr>
          <p:cNvSpPr txBox="1"/>
          <p:nvPr/>
        </p:nvSpPr>
        <p:spPr>
          <a:xfrm>
            <a:off x="7217732" y="6337727"/>
            <a:ext cx="49742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M: Miocene and P: present extension. CRP: Columbia River basalts; SRP: Snake River Plain; Y: Yellowstone NP; CM: Cape Mendocino; dashes: Chief Joseph dike swarm.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471734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B995A59-E3EF-66C9-B8B8-D550AB145750}"/>
              </a:ext>
            </a:extLst>
          </p:cNvPr>
          <p:cNvGrpSpPr/>
          <p:nvPr/>
        </p:nvGrpSpPr>
        <p:grpSpPr>
          <a:xfrm>
            <a:off x="6691032" y="230372"/>
            <a:ext cx="5224684" cy="6397256"/>
            <a:chOff x="6606365" y="99236"/>
            <a:chExt cx="5224684" cy="639725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9C23E56-AF15-6A75-DAEE-E3B27795A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204"/>
            <a:stretch/>
          </p:blipFill>
          <p:spPr>
            <a:xfrm>
              <a:off x="6606365" y="99236"/>
              <a:ext cx="5224684" cy="6397256"/>
            </a:xfrm>
            <a:prstGeom prst="rect">
              <a:avLst/>
            </a:prstGeom>
          </p:spPr>
        </p:pic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22407689-8E1A-C82F-1A3C-286723CCCC29}"/>
                </a:ext>
              </a:extLst>
            </p:cNvPr>
            <p:cNvSpPr/>
            <p:nvPr/>
          </p:nvSpPr>
          <p:spPr>
            <a:xfrm rot="7230120" flipV="1">
              <a:off x="8735808" y="3338551"/>
              <a:ext cx="654530" cy="491158"/>
            </a:xfrm>
            <a:prstGeom prst="arc">
              <a:avLst/>
            </a:prstGeom>
            <a:ln w="28575">
              <a:solidFill>
                <a:srgbClr val="FF0000"/>
              </a:solidFill>
              <a:head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9E92D4DF-69BD-5BCC-063A-DA56AB499B19}"/>
                </a:ext>
              </a:extLst>
            </p:cNvPr>
            <p:cNvSpPr/>
            <p:nvPr/>
          </p:nvSpPr>
          <p:spPr>
            <a:xfrm rot="18550634" flipV="1">
              <a:off x="10197137" y="3279042"/>
              <a:ext cx="605465" cy="566170"/>
            </a:xfrm>
            <a:prstGeom prst="arc">
              <a:avLst>
                <a:gd name="adj1" fmla="val 16200000"/>
                <a:gd name="adj2" fmla="val 21306380"/>
              </a:avLst>
            </a:prstGeom>
            <a:ln w="28575">
              <a:solidFill>
                <a:srgbClr val="FF0000"/>
              </a:solidFill>
              <a:head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06FD51C-4230-3EA7-22E6-4611445AC39D}"/>
              </a:ext>
            </a:extLst>
          </p:cNvPr>
          <p:cNvSpPr txBox="1"/>
          <p:nvPr/>
        </p:nvSpPr>
        <p:spPr>
          <a:xfrm>
            <a:off x="219740" y="53163"/>
            <a:ext cx="4274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Summary</a:t>
            </a:r>
            <a:endParaRPr lang="en-CA" sz="3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42EC33-2597-6A5E-2029-244438A1CCCB}"/>
              </a:ext>
            </a:extLst>
          </p:cNvPr>
          <p:cNvSpPr txBox="1"/>
          <p:nvPr/>
        </p:nvSpPr>
        <p:spPr>
          <a:xfrm>
            <a:off x="127590" y="779721"/>
            <a:ext cx="619523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Rifting in north-central NV began ~17-14 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Part of ~700 km NNW-trending rift zone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Marks beginning of northern Basin &amp; Range extension</a:t>
            </a:r>
          </a:p>
          <a:p>
            <a:pPr lvl="1"/>
            <a:r>
              <a:rPr lang="en-US" sz="2000" dirty="0"/>
              <a:t>	</a:t>
            </a:r>
            <a:r>
              <a:rPr lang="en-US" sz="2000" dirty="0">
                <a:solidFill>
                  <a:srgbClr val="FF0000"/>
                </a:solidFill>
              </a:rPr>
              <a:t>Extension:  ~N68°E - S68°W (pre - 14Ma)</a:t>
            </a:r>
          </a:p>
          <a:p>
            <a:pPr lvl="1"/>
            <a:r>
              <a:rPr lang="en-US" sz="20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Rifting was perpendicular to extension direction when plate boundary was subduction zone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Evidenced by consistent dike orientations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Extension rotated clockwise ~45° as plate boundary became R-lateral transform fault (activation of San Andreas system)</a:t>
            </a:r>
          </a:p>
          <a:p>
            <a:pPr lvl="1"/>
            <a:r>
              <a:rPr lang="en-US" sz="2000" dirty="0"/>
              <a:t>	</a:t>
            </a:r>
            <a:r>
              <a:rPr lang="en-US" sz="2000" dirty="0">
                <a:solidFill>
                  <a:srgbClr val="FF0000"/>
                </a:solidFill>
              </a:rPr>
              <a:t>Extension: ~N65°W – S65°E (post - 14 Ma)</a:t>
            </a:r>
          </a:p>
          <a:p>
            <a:pPr lvl="1"/>
            <a:endParaRPr lang="en-US" sz="2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NE-trending normal faults may have been accommodation of change in spreading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Sawtooth dike area indicates direction change had begun by 6 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8638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525</Words>
  <Application>Microsoft Macintosh PowerPoint</Application>
  <PresentationFormat>Widescreen</PresentationFormat>
  <Paragraphs>79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Basin and Range rifting in northern Nevada: Clues from a mid-Miocene rift and its subsequent offsets</vt:lpstr>
      <vt:lpstr>Mid-Miocene Extension</vt:lpstr>
      <vt:lpstr>PowerPoint Presentation</vt:lpstr>
      <vt:lpstr>PowerPoint Presentation</vt:lpstr>
      <vt:lpstr>Present-Day Extension Direction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Basin and Range rifting in northern Nevada: Clues from a mid-Miocene rift and its subsequent offsets</dc:title>
  <dc:creator>Maggie Duncan</dc:creator>
  <cp:lastModifiedBy>Steve Wesnousky</cp:lastModifiedBy>
  <cp:revision>66</cp:revision>
  <dcterms:created xsi:type="dcterms:W3CDTF">2024-10-14T15:39:36Z</dcterms:created>
  <dcterms:modified xsi:type="dcterms:W3CDTF">2024-10-15T16:15:58Z</dcterms:modified>
</cp:coreProperties>
</file>